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  <p:sldMasterId id="2147483656" r:id="rId3"/>
    <p:sldMasterId id="2147483660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F22"/>
    <a:srgbClr val="F2AD19"/>
    <a:srgbClr val="97100F"/>
    <a:srgbClr val="6B0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/>
    <p:restoredTop sz="94643"/>
  </p:normalViewPr>
  <p:slideViewPr>
    <p:cSldViewPr snapToGrid="0" snapToObjects="1" showGuides="1">
      <p:cViewPr varScale="1">
        <p:scale>
          <a:sx n="55" d="100"/>
          <a:sy n="55" d="100"/>
        </p:scale>
        <p:origin x="-518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D5E75-75E7-E148-9D3E-BAB62E6FAB1C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705F6-14C7-754D-B246-E8EB8B7E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7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4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97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0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799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7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73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38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0133" y="2880703"/>
            <a:ext cx="7594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x-none" sz="8000" b="1" i="0" dirty="0" smtClean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ABC跟進</a:t>
            </a:r>
            <a:r>
              <a:rPr lang="x-none" sz="8000" b="1" i="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zh-TW" altLang="en-US" sz="8000" b="1" i="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則</a:t>
            </a:r>
            <a:endParaRPr lang="x-none" sz="8000" b="1" i="0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456" y="4204142"/>
            <a:ext cx="633152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x-none" sz="5300" b="1" i="1" dirty="0" smtClean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複製的力量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30" y="5306810"/>
            <a:ext cx="3973878" cy="4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224" y="299507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制定團隊行動計畫的設想行動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08094" y="1392149"/>
            <a:ext cx="8175811" cy="53235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每位超連鎖</a:t>
            </a:r>
            <a:r>
              <a:rPr lang="x-none" sz="2800" b="1" i="0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 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店主（團隊夥伴）承諾</a:t>
            </a:r>
            <a: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每個月購買100–150BV的產品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每位超連鎖</a:t>
            </a:r>
            <a:r>
              <a:rPr lang="x-none" sz="2800" b="1" i="0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 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店主（團隊夥伴）承諾</a:t>
            </a:r>
            <a: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每個月零售額達到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</a:t>
            </a:r>
            <a: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每個月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NT$2,</a:t>
            </a:r>
            <a: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430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元的零售利潤及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100BV</a:t>
            </a:r>
            <a:r>
              <a:rPr 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8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事業初始的12個月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每位超連鎖</a:t>
            </a:r>
            <a:r>
              <a:rPr lang="x-none" sz="2800" b="1" i="0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店主（團隊夥伴）承諾</a:t>
            </a:r>
            <a: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每個月向四位合格人選展示事業計畫</a:t>
            </a:r>
          </a:p>
          <a:p>
            <a:r>
              <a:rPr lang="zh-TW" altLang="en-US" sz="28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比例</a:t>
            </a:r>
            <a:r>
              <a:rPr lang="zh-TW" alt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大約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為8</a:t>
            </a:r>
            <a:r>
              <a:rPr lang="zh-TW" alt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lvl="1"/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向8位合格人選展示事業計畫 </a:t>
            </a:r>
          </a:p>
          <a:p>
            <a:pPr lvl="1"/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一(1)位新超連鎖</a:t>
            </a:r>
            <a:r>
              <a:rPr lang="x-none" sz="2800" b="1" i="0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224" y="207825"/>
            <a:ext cx="10179423" cy="1358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制定團隊行動計畫的設想行動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24587" y="1565979"/>
            <a:ext cx="7808533" cy="45259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x-none" sz="2800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基於8</a:t>
            </a:r>
            <a:r>
              <a:rPr lang="zh-TW" altLang="en-US" sz="28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x-none" sz="2800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1比例的團隊成長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第1個月 = 您 + 1 （8名合格人選）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第2個月 = 您 + 2 （12名合格人選）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第3個月 = 您 + 3 （16名合格人選）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第4個月 = 您 + 5 （24名合格人選）</a:t>
            </a:r>
            <a:r>
              <a:rPr lang="en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第5個月 = 您 + 9 （40名合格人選）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第6個月 = 您 + 14 （60名合格人選）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第7個月 = 您 + 21 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88名合格人選）</a:t>
            </a:r>
          </a:p>
          <a:p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第8個月 = 您 + 33 （136名合格人選）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351066" y="2679394"/>
            <a:ext cx="480484" cy="20928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32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共同規則</a:t>
            </a:r>
            <a:endParaRPr lang="x-none" sz="32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757647" cy="1358154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8224" y="174812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制定團隊行動計畫的設想行動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657" y="1801341"/>
            <a:ext cx="12215830" cy="86016"/>
          </a:xfrm>
          <a:prstGeom prst="rect">
            <a:avLst/>
          </a:prstGeom>
          <a:solidFill>
            <a:srgbClr val="5895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75212" y="2495074"/>
            <a:ext cx="1919817" cy="2889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lIns="121917" tIns="60958" rIns="121917" bIns="60958" anchor="ctr"/>
          <a:lstStyle/>
          <a:p>
            <a:pPr algn="ctr">
              <a:defRPr/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第1個月 </a:t>
            </a: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1150345" y="4269897"/>
            <a:ext cx="2207684" cy="817563"/>
            <a:chOff x="755650" y="5059363"/>
            <a:chExt cx="1655763" cy="81756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755650" y="5589588"/>
              <a:ext cx="1655763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第4個月</a:t>
              </a:r>
            </a:p>
          </p:txBody>
        </p: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1692275" y="5300663"/>
              <a:ext cx="2159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059363"/>
              <a:ext cx="201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2206562" y="3630137"/>
            <a:ext cx="2112433" cy="809625"/>
            <a:chOff x="1547813" y="4419600"/>
            <a:chExt cx="1584325" cy="809625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547813" y="4941888"/>
              <a:ext cx="1584325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第3個月 </a:t>
              </a:r>
            </a:p>
          </p:txBody>
        </p: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 flipV="1">
              <a:off x="2484438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0" y="4419600"/>
              <a:ext cx="241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2877545" y="2999898"/>
            <a:ext cx="2112433" cy="754063"/>
            <a:chOff x="2339975" y="3898900"/>
            <a:chExt cx="1584325" cy="754063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339975" y="4365626"/>
              <a:ext cx="1584325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第2個月</a:t>
              </a:r>
            </a:p>
          </p:txBody>
        </p: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flipV="1">
              <a:off x="3132138" y="4149725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575" y="3898900"/>
              <a:ext cx="258763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32"/>
          <p:cNvGrpSpPr>
            <a:grpSpLocks/>
          </p:cNvGrpSpPr>
          <p:nvPr/>
        </p:nvGrpSpPr>
        <p:grpSpPr bwMode="auto">
          <a:xfrm>
            <a:off x="9600078" y="4942997"/>
            <a:ext cx="2385484" cy="792163"/>
            <a:chOff x="7092950" y="5733256"/>
            <a:chExt cx="1789113" cy="791369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7092950" y="6237576"/>
              <a:ext cx="1670050" cy="2870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第8個月 </a:t>
              </a:r>
            </a:p>
          </p:txBody>
        </p: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 flipH="1" flipV="1">
              <a:off x="7667625" y="5950525"/>
              <a:ext cx="217488" cy="2156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5" name="Group 27"/>
            <p:cNvGrpSpPr>
              <a:grpSpLocks/>
            </p:cNvGrpSpPr>
            <p:nvPr/>
          </p:nvGrpSpPr>
          <p:grpSpPr bwMode="auto">
            <a:xfrm>
              <a:off x="8482013" y="5733256"/>
              <a:ext cx="400050" cy="469900"/>
              <a:chOff x="8482013" y="5767388"/>
              <a:chExt cx="400050" cy="469900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2013" y="5767388"/>
                <a:ext cx="193675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6800" y="5767388"/>
                <a:ext cx="195263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" name="Group 22"/>
          <p:cNvGrpSpPr>
            <a:grpSpLocks/>
          </p:cNvGrpSpPr>
          <p:nvPr/>
        </p:nvGrpSpPr>
        <p:grpSpPr bwMode="auto">
          <a:xfrm>
            <a:off x="9312209" y="4342925"/>
            <a:ext cx="2015067" cy="744537"/>
            <a:chOff x="6877050" y="5132388"/>
            <a:chExt cx="1511300" cy="744537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6877050" y="5589588"/>
              <a:ext cx="15113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第8個月</a:t>
              </a: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 flipH="1" flipV="1">
              <a:off x="7092950" y="5300663"/>
              <a:ext cx="2159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088" y="5132388"/>
              <a:ext cx="22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21"/>
          <p:cNvGrpSpPr>
            <a:grpSpLocks/>
          </p:cNvGrpSpPr>
          <p:nvPr/>
        </p:nvGrpSpPr>
        <p:grpSpPr bwMode="auto">
          <a:xfrm>
            <a:off x="8446495" y="3647597"/>
            <a:ext cx="2017183" cy="792163"/>
            <a:chOff x="6227763" y="4437063"/>
            <a:chExt cx="1512887" cy="792162"/>
          </a:xfrm>
        </p:grpSpPr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6227763" y="4941888"/>
              <a:ext cx="1512887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第7個月 </a:t>
              </a:r>
            </a:p>
          </p:txBody>
        </p:sp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 flipH="1" flipV="1">
              <a:off x="6443663" y="47244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4437063"/>
              <a:ext cx="241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678143" y="3109437"/>
            <a:ext cx="1921933" cy="754063"/>
            <a:chOff x="5651500" y="3898900"/>
            <a:chExt cx="1441450" cy="754063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651500" y="4365625"/>
              <a:ext cx="1441450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第6個月 </a:t>
              </a: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H="1" flipV="1">
              <a:off x="5867400" y="4149725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3898900"/>
              <a:ext cx="198438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758329" y="1920816"/>
            <a:ext cx="1536700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x-none" sz="2800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315111" y="5290398"/>
            <a:ext cx="5599298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x-none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基於8:1比例</a:t>
            </a:r>
            <a:r>
              <a:rPr lang="zh-TW" altLang="en-US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x-none" altLang="zh-TW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團隊成長</a:t>
            </a:r>
            <a:endParaRPr lang="x-none" sz="32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2" name="Group 1"/>
          <p:cNvGrpSpPr>
            <a:grpSpLocks/>
          </p:cNvGrpSpPr>
          <p:nvPr/>
        </p:nvGrpSpPr>
        <p:grpSpPr bwMode="auto">
          <a:xfrm>
            <a:off x="4126378" y="2275999"/>
            <a:ext cx="1919817" cy="1011237"/>
            <a:chOff x="2987675" y="3064933"/>
            <a:chExt cx="1439863" cy="1011767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987675" y="3789212"/>
              <a:ext cx="1439863" cy="287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第1個月 </a:t>
              </a: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3924300" y="3573199"/>
              <a:ext cx="142875" cy="142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802" y="3064933"/>
              <a:ext cx="298886" cy="67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19"/>
          <p:cNvGrpSpPr>
            <a:grpSpLocks/>
          </p:cNvGrpSpPr>
          <p:nvPr/>
        </p:nvGrpSpPr>
        <p:grpSpPr bwMode="auto">
          <a:xfrm>
            <a:off x="6526678" y="2279174"/>
            <a:ext cx="1919817" cy="1008063"/>
            <a:chOff x="4787900" y="3068960"/>
            <a:chExt cx="1439863" cy="1007740"/>
          </a:xfrm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87900" y="3789455"/>
              <a:ext cx="1439863" cy="2872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第5個月 </a:t>
              </a:r>
            </a:p>
          </p:txBody>
        </p:sp>
        <p:cxnSp>
          <p:nvCxnSpPr>
            <p:cNvPr id="48" name="Straight Connector 47"/>
            <p:cNvCxnSpPr>
              <a:cxnSpLocks noChangeShapeType="1"/>
            </p:cNvCxnSpPr>
            <p:nvPr/>
          </p:nvCxnSpPr>
          <p:spPr bwMode="auto">
            <a:xfrm flipH="1" flipV="1">
              <a:off x="5148263" y="3573624"/>
              <a:ext cx="144462" cy="14282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57290" y="3068960"/>
              <a:ext cx="298886" cy="67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1"/>
          <p:cNvGrpSpPr>
            <a:grpSpLocks/>
          </p:cNvGrpSpPr>
          <p:nvPr/>
        </p:nvGrpSpPr>
        <p:grpSpPr bwMode="auto">
          <a:xfrm>
            <a:off x="238060" y="4942997"/>
            <a:ext cx="2063749" cy="792163"/>
            <a:chOff x="71438" y="5733256"/>
            <a:chExt cx="1547812" cy="791369"/>
          </a:xfrm>
        </p:grpSpPr>
        <p:grpSp>
          <p:nvGrpSpPr>
            <p:cNvPr id="51" name="Group 18"/>
            <p:cNvGrpSpPr>
              <a:grpSpLocks/>
            </p:cNvGrpSpPr>
            <p:nvPr/>
          </p:nvGrpSpPr>
          <p:grpSpPr bwMode="auto">
            <a:xfrm>
              <a:off x="71438" y="5949950"/>
              <a:ext cx="1547812" cy="574675"/>
              <a:chOff x="71438" y="5949950"/>
              <a:chExt cx="1547812" cy="574675"/>
            </a:xfrm>
          </p:grpSpPr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71438" y="6237576"/>
                <a:ext cx="1547812" cy="2870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x-none" sz="2000" b="1" i="0" dirty="0" smtClea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第4個月 </a:t>
                </a:r>
              </a:p>
            </p:txBody>
          </p:sp>
          <p:cxnSp>
            <p:nvCxnSpPr>
              <p:cNvPr id="56" name="Straight Connector 55"/>
              <p:cNvCxnSpPr>
                <a:cxnSpLocks noChangeShapeType="1"/>
              </p:cNvCxnSpPr>
              <p:nvPr/>
            </p:nvCxnSpPr>
            <p:spPr bwMode="auto">
              <a:xfrm flipV="1">
                <a:off x="827088" y="5950525"/>
                <a:ext cx="215900" cy="21568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107504" y="5733256"/>
              <a:ext cx="400050" cy="469900"/>
              <a:chOff x="6095405" y="5805264"/>
              <a:chExt cx="400050" cy="469900"/>
            </a:xfrm>
          </p:grpSpPr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5405" y="5805264"/>
                <a:ext cx="193675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5805264"/>
                <a:ext cx="195263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5238354" y="432579"/>
            <a:ext cx="1439172" cy="25159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lIns="121917" tIns="60958" rIns="121917" bIns="60958" anchor="ctr"/>
          <a:lstStyle/>
          <a:p>
            <a:pPr algn="ctr">
              <a:defRPr/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第1個月 </a:t>
            </a:r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4314484" y="684172"/>
            <a:ext cx="1153584" cy="431800"/>
            <a:chOff x="3419475" y="1268413"/>
            <a:chExt cx="865188" cy="431800"/>
          </a:xfrm>
        </p:grpSpPr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419475" y="1412875"/>
              <a:ext cx="865188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第1個月 </a:t>
              </a:r>
            </a:p>
          </p:txBody>
        </p:sp>
        <p:cxnSp>
          <p:nvCxnSpPr>
            <p:cNvPr id="61" name="Straight Connector 60"/>
            <p:cNvCxnSpPr>
              <a:cxnSpLocks noChangeShapeType="1"/>
            </p:cNvCxnSpPr>
            <p:nvPr/>
          </p:nvCxnSpPr>
          <p:spPr bwMode="auto">
            <a:xfrm flipV="1">
              <a:off x="4067175" y="1268413"/>
              <a:ext cx="144463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Group 26"/>
          <p:cNvGrpSpPr>
            <a:grpSpLocks/>
          </p:cNvGrpSpPr>
          <p:nvPr/>
        </p:nvGrpSpPr>
        <p:grpSpPr bwMode="auto">
          <a:xfrm>
            <a:off x="6234303" y="684172"/>
            <a:ext cx="1153583" cy="431800"/>
            <a:chOff x="4859338" y="1268413"/>
            <a:chExt cx="865187" cy="431800"/>
          </a:xfrm>
        </p:grpSpPr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4859338" y="1412875"/>
              <a:ext cx="865187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第5個月 </a:t>
              </a:r>
            </a:p>
          </p:txBody>
        </p:sp>
        <p:cxnSp>
          <p:nvCxnSpPr>
            <p:cNvPr id="64" name="Straight Connector 63"/>
            <p:cNvCxnSpPr>
              <a:cxnSpLocks noChangeShapeType="1"/>
            </p:cNvCxnSpPr>
            <p:nvPr/>
          </p:nvCxnSpPr>
          <p:spPr bwMode="auto">
            <a:xfrm flipH="1" flipV="1">
              <a:off x="4859338" y="1268413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5" name="Group 27"/>
          <p:cNvGrpSpPr>
            <a:grpSpLocks/>
          </p:cNvGrpSpPr>
          <p:nvPr/>
        </p:nvGrpSpPr>
        <p:grpSpPr bwMode="auto">
          <a:xfrm>
            <a:off x="6812151" y="1115972"/>
            <a:ext cx="1151467" cy="433387"/>
            <a:chOff x="5292725" y="1700213"/>
            <a:chExt cx="863600" cy="433387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5292725" y="18446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第6個月 </a:t>
              </a:r>
            </a:p>
          </p:txBody>
        </p:sp>
        <p:cxnSp>
          <p:nvCxnSpPr>
            <p:cNvPr id="67" name="Straight Connector 66"/>
            <p:cNvCxnSpPr>
              <a:cxnSpLocks noChangeShapeType="1"/>
            </p:cNvCxnSpPr>
            <p:nvPr/>
          </p:nvCxnSpPr>
          <p:spPr bwMode="auto">
            <a:xfrm flipH="1" flipV="1">
              <a:off x="5364163" y="1700213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8" name="Group 28"/>
          <p:cNvGrpSpPr>
            <a:grpSpLocks/>
          </p:cNvGrpSpPr>
          <p:nvPr/>
        </p:nvGrpSpPr>
        <p:grpSpPr bwMode="auto">
          <a:xfrm>
            <a:off x="7290517" y="1549358"/>
            <a:ext cx="1153584" cy="431800"/>
            <a:chOff x="5651500" y="2133600"/>
            <a:chExt cx="865188" cy="431800"/>
          </a:xfrm>
        </p:grpSpPr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5651500" y="2276475"/>
              <a:ext cx="865188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第7個月 </a:t>
              </a:r>
            </a:p>
          </p:txBody>
        </p:sp>
        <p:cxnSp>
          <p:nvCxnSpPr>
            <p:cNvPr id="70" name="Straight Connector 69"/>
            <p:cNvCxnSpPr>
              <a:cxnSpLocks noChangeShapeType="1"/>
            </p:cNvCxnSpPr>
            <p:nvPr/>
          </p:nvCxnSpPr>
          <p:spPr bwMode="auto">
            <a:xfrm flipH="1" flipV="1">
              <a:off x="5795963" y="21336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23"/>
          <p:cNvSpPr txBox="1">
            <a:spLocks noChangeArrowheads="1"/>
          </p:cNvSpPr>
          <p:nvPr/>
        </p:nvSpPr>
        <p:spPr bwMode="auto">
          <a:xfrm>
            <a:off x="5332170" y="0"/>
            <a:ext cx="1153583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</a:p>
        </p:txBody>
      </p:sp>
      <p:grpSp>
        <p:nvGrpSpPr>
          <p:cNvPr id="72" name="Group 6"/>
          <p:cNvGrpSpPr>
            <a:grpSpLocks/>
          </p:cNvGrpSpPr>
          <p:nvPr/>
        </p:nvGrpSpPr>
        <p:grpSpPr bwMode="auto">
          <a:xfrm>
            <a:off x="3738751" y="1115972"/>
            <a:ext cx="1151467" cy="433387"/>
            <a:chOff x="2987675" y="1700213"/>
            <a:chExt cx="863600" cy="433387"/>
          </a:xfrm>
        </p:grpSpPr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2987675" y="18446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第2個月</a:t>
              </a:r>
            </a:p>
          </p:txBody>
        </p:sp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flipV="1">
              <a:off x="3635375" y="1700213"/>
              <a:ext cx="144463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5" name="Group 7"/>
          <p:cNvGrpSpPr>
            <a:grpSpLocks/>
          </p:cNvGrpSpPr>
          <p:nvPr/>
        </p:nvGrpSpPr>
        <p:grpSpPr bwMode="auto">
          <a:xfrm>
            <a:off x="3355635" y="1549358"/>
            <a:ext cx="1151467" cy="431800"/>
            <a:chOff x="2700338" y="2133600"/>
            <a:chExt cx="863600" cy="431800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2700338" y="22764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第3個月 </a:t>
              </a:r>
            </a:p>
          </p:txBody>
        </p:sp>
        <p:cxnSp>
          <p:nvCxnSpPr>
            <p:cNvPr id="77" name="Straight Connector 76"/>
            <p:cNvCxnSpPr>
              <a:cxnSpLocks noChangeShapeType="1"/>
            </p:cNvCxnSpPr>
            <p:nvPr/>
          </p:nvCxnSpPr>
          <p:spPr bwMode="auto">
            <a:xfrm flipV="1">
              <a:off x="3348038" y="21336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8" name="Group 16"/>
          <p:cNvGrpSpPr>
            <a:grpSpLocks/>
          </p:cNvGrpSpPr>
          <p:nvPr/>
        </p:nvGrpSpPr>
        <p:grpSpPr bwMode="auto">
          <a:xfrm>
            <a:off x="2970403" y="1981158"/>
            <a:ext cx="1153583" cy="431800"/>
            <a:chOff x="2411413" y="2565400"/>
            <a:chExt cx="865187" cy="431800"/>
          </a:xfrm>
        </p:grpSpPr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2411413" y="2708275"/>
              <a:ext cx="865187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第4個月</a:t>
              </a:r>
            </a:p>
          </p:txBody>
        </p:sp>
        <p:cxnSp>
          <p:nvCxnSpPr>
            <p:cNvPr id="80" name="Straight Connector 79"/>
            <p:cNvCxnSpPr>
              <a:cxnSpLocks noChangeShapeType="1"/>
            </p:cNvCxnSpPr>
            <p:nvPr/>
          </p:nvCxnSpPr>
          <p:spPr bwMode="auto">
            <a:xfrm flipV="1">
              <a:off x="2987675" y="2565400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1" name="Group 20"/>
          <p:cNvGrpSpPr>
            <a:grpSpLocks/>
          </p:cNvGrpSpPr>
          <p:nvPr/>
        </p:nvGrpSpPr>
        <p:grpSpPr bwMode="auto">
          <a:xfrm>
            <a:off x="2587284" y="2412958"/>
            <a:ext cx="1151467" cy="431800"/>
            <a:chOff x="2124075" y="2997200"/>
            <a:chExt cx="863600" cy="431800"/>
          </a:xfrm>
        </p:grpSpPr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2124075" y="31416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第4個月 </a:t>
              </a:r>
            </a:p>
          </p:txBody>
        </p:sp>
        <p:cxnSp>
          <p:nvCxnSpPr>
            <p:cNvPr id="83" name="Straight Connector 82"/>
            <p:cNvCxnSpPr>
              <a:cxnSpLocks noChangeShapeType="1"/>
            </p:cNvCxnSpPr>
            <p:nvPr/>
          </p:nvCxnSpPr>
          <p:spPr bwMode="auto">
            <a:xfrm flipV="1">
              <a:off x="2627313" y="29972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4" name="Group 21"/>
          <p:cNvGrpSpPr>
            <a:grpSpLocks/>
          </p:cNvGrpSpPr>
          <p:nvPr/>
        </p:nvGrpSpPr>
        <p:grpSpPr bwMode="auto">
          <a:xfrm>
            <a:off x="2202051" y="2844758"/>
            <a:ext cx="1153584" cy="431800"/>
            <a:chOff x="1835150" y="3429000"/>
            <a:chExt cx="865188" cy="431800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1835150" y="3573463"/>
              <a:ext cx="865188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第5個月 </a:t>
              </a:r>
            </a:p>
          </p:txBody>
        </p:sp>
        <p:cxnSp>
          <p:nvCxnSpPr>
            <p:cNvPr id="86" name="Straight Connector 85"/>
            <p:cNvCxnSpPr>
              <a:cxnSpLocks noChangeShapeType="1"/>
            </p:cNvCxnSpPr>
            <p:nvPr/>
          </p:nvCxnSpPr>
          <p:spPr bwMode="auto">
            <a:xfrm flipV="1">
              <a:off x="2339975" y="34290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" name="Group 22"/>
          <p:cNvGrpSpPr>
            <a:grpSpLocks/>
          </p:cNvGrpSpPr>
          <p:nvPr/>
        </p:nvGrpSpPr>
        <p:grpSpPr bwMode="auto">
          <a:xfrm>
            <a:off x="1723684" y="3276558"/>
            <a:ext cx="1151467" cy="431800"/>
            <a:chOff x="1476375" y="3860800"/>
            <a:chExt cx="863600" cy="431800"/>
          </a:xfrm>
        </p:grpSpPr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1476375" y="40052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第5個月</a:t>
              </a:r>
            </a:p>
          </p:txBody>
        </p:sp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flipV="1">
              <a:off x="2051050" y="38608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0" name="Group 23"/>
          <p:cNvGrpSpPr>
            <a:grpSpLocks/>
          </p:cNvGrpSpPr>
          <p:nvPr/>
        </p:nvGrpSpPr>
        <p:grpSpPr bwMode="auto">
          <a:xfrm>
            <a:off x="1243201" y="3708358"/>
            <a:ext cx="1151467" cy="431800"/>
            <a:chOff x="1116013" y="4292600"/>
            <a:chExt cx="863600" cy="431800"/>
          </a:xfrm>
        </p:grpSpPr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116013" y="44370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第6個月 </a:t>
              </a:r>
            </a:p>
          </p:txBody>
        </p:sp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 flipV="1">
              <a:off x="1763713" y="42926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3" name="Group 24"/>
          <p:cNvGrpSpPr>
            <a:grpSpLocks/>
          </p:cNvGrpSpPr>
          <p:nvPr/>
        </p:nvGrpSpPr>
        <p:grpSpPr bwMode="auto">
          <a:xfrm>
            <a:off x="857970" y="4140159"/>
            <a:ext cx="1153583" cy="433388"/>
            <a:chOff x="827088" y="4724400"/>
            <a:chExt cx="865187" cy="433388"/>
          </a:xfrm>
        </p:grpSpPr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827088" y="4868863"/>
              <a:ext cx="865187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第6個月</a:t>
              </a:r>
            </a:p>
          </p:txBody>
        </p: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 flipV="1">
              <a:off x="1476375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6" name="Group 25"/>
          <p:cNvGrpSpPr>
            <a:grpSpLocks/>
          </p:cNvGrpSpPr>
          <p:nvPr/>
        </p:nvGrpSpPr>
        <p:grpSpPr bwMode="auto">
          <a:xfrm>
            <a:off x="379601" y="4573546"/>
            <a:ext cx="1151467" cy="431800"/>
            <a:chOff x="468313" y="5157788"/>
            <a:chExt cx="863600" cy="431800"/>
          </a:xfrm>
        </p:grpSpPr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468313" y="5300663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第6個月 </a:t>
              </a:r>
            </a:p>
          </p:txBody>
        </p:sp>
        <p:cxnSp>
          <p:nvCxnSpPr>
            <p:cNvPr id="98" name="Straight Connector 97"/>
            <p:cNvCxnSpPr>
              <a:cxnSpLocks noChangeShapeType="1"/>
            </p:cNvCxnSpPr>
            <p:nvPr/>
          </p:nvCxnSpPr>
          <p:spPr bwMode="auto">
            <a:xfrm flipV="1">
              <a:off x="1187450" y="5157788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7868368" y="1981158"/>
            <a:ext cx="1151467" cy="431800"/>
            <a:chOff x="6084888" y="2565400"/>
            <a:chExt cx="863600" cy="431800"/>
          </a:xfrm>
        </p:grpSpPr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6084888" y="27082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第8個月</a:t>
              </a:r>
            </a:p>
          </p:txBody>
        </p:sp>
        <p:cxnSp>
          <p:nvCxnSpPr>
            <p:cNvPr id="101" name="Straight Connector 100"/>
            <p:cNvCxnSpPr>
              <a:cxnSpLocks noChangeShapeType="1"/>
            </p:cNvCxnSpPr>
            <p:nvPr/>
          </p:nvCxnSpPr>
          <p:spPr bwMode="auto">
            <a:xfrm flipH="1" flipV="1">
              <a:off x="6227763" y="25654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8251484" y="2412958"/>
            <a:ext cx="1151467" cy="431800"/>
            <a:chOff x="6372225" y="2997200"/>
            <a:chExt cx="863600" cy="431800"/>
          </a:xfrm>
        </p:grpSpPr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6372225" y="31416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第8個月 </a:t>
              </a:r>
            </a:p>
          </p:txBody>
        </p:sp>
        <p:cxnSp>
          <p:nvCxnSpPr>
            <p:cNvPr id="104" name="Straight Connector 103"/>
            <p:cNvCxnSpPr>
              <a:cxnSpLocks noChangeShapeType="1"/>
            </p:cNvCxnSpPr>
            <p:nvPr/>
          </p:nvCxnSpPr>
          <p:spPr bwMode="auto">
            <a:xfrm flipH="1" flipV="1">
              <a:off x="6588125" y="29972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" name="Group 31"/>
          <p:cNvGrpSpPr>
            <a:grpSpLocks/>
          </p:cNvGrpSpPr>
          <p:nvPr/>
        </p:nvGrpSpPr>
        <p:grpSpPr bwMode="auto">
          <a:xfrm>
            <a:off x="8634603" y="2844758"/>
            <a:ext cx="1153583" cy="431800"/>
            <a:chOff x="6659563" y="3429000"/>
            <a:chExt cx="865187" cy="431800"/>
          </a:xfrm>
        </p:grpSpPr>
        <p:cxnSp>
          <p:nvCxnSpPr>
            <p:cNvPr id="106" name="Straight Connector 105"/>
            <p:cNvCxnSpPr>
              <a:cxnSpLocks noChangeShapeType="1"/>
            </p:cNvCxnSpPr>
            <p:nvPr/>
          </p:nvCxnSpPr>
          <p:spPr bwMode="auto">
            <a:xfrm flipH="1" flipV="1">
              <a:off x="6948488" y="34290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6659563" y="3573463"/>
              <a:ext cx="865187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第9個月 </a:t>
              </a:r>
            </a:p>
          </p:txBody>
        </p:sp>
      </p:grpSp>
      <p:grpSp>
        <p:nvGrpSpPr>
          <p:cNvPr id="108" name="Group 32"/>
          <p:cNvGrpSpPr>
            <a:grpSpLocks/>
          </p:cNvGrpSpPr>
          <p:nvPr/>
        </p:nvGrpSpPr>
        <p:grpSpPr bwMode="auto">
          <a:xfrm>
            <a:off x="9115084" y="3276558"/>
            <a:ext cx="1153584" cy="431800"/>
            <a:chOff x="7019925" y="3860800"/>
            <a:chExt cx="865188" cy="431800"/>
          </a:xfrm>
        </p:grpSpPr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 flipH="1" flipV="1">
              <a:off x="7235825" y="38608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019925" y="4005263"/>
              <a:ext cx="865188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第9個月 </a:t>
              </a:r>
            </a:p>
          </p:txBody>
        </p:sp>
      </p:grpSp>
      <p:grpSp>
        <p:nvGrpSpPr>
          <p:cNvPr id="111" name="Group 33"/>
          <p:cNvGrpSpPr>
            <a:grpSpLocks/>
          </p:cNvGrpSpPr>
          <p:nvPr/>
        </p:nvGrpSpPr>
        <p:grpSpPr bwMode="auto">
          <a:xfrm>
            <a:off x="9500317" y="3708358"/>
            <a:ext cx="1151467" cy="431800"/>
            <a:chOff x="7308850" y="4292600"/>
            <a:chExt cx="863600" cy="431800"/>
          </a:xfrm>
        </p:grpSpPr>
        <p:cxnSp>
          <p:nvCxnSpPr>
            <p:cNvPr id="112" name="Straight Connector 111"/>
            <p:cNvCxnSpPr>
              <a:cxnSpLocks noChangeShapeType="1"/>
            </p:cNvCxnSpPr>
            <p:nvPr/>
          </p:nvCxnSpPr>
          <p:spPr bwMode="auto">
            <a:xfrm flipH="1" flipV="1">
              <a:off x="7596188" y="42926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7308850" y="44370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第9個月 </a:t>
              </a:r>
            </a:p>
          </p:txBody>
        </p:sp>
      </p:grpSp>
      <p:grpSp>
        <p:nvGrpSpPr>
          <p:cNvPr id="114" name="Group 34"/>
          <p:cNvGrpSpPr>
            <a:grpSpLocks/>
          </p:cNvGrpSpPr>
          <p:nvPr/>
        </p:nvGrpSpPr>
        <p:grpSpPr bwMode="auto">
          <a:xfrm>
            <a:off x="9788186" y="4140159"/>
            <a:ext cx="1344084" cy="433388"/>
            <a:chOff x="7524750" y="4724400"/>
            <a:chExt cx="1008063" cy="433388"/>
          </a:xfrm>
        </p:grpSpPr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flipH="1" flipV="1">
              <a:off x="7885113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7524750" y="48688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第10個月 </a:t>
              </a:r>
            </a:p>
          </p:txBody>
        </p:sp>
      </p:grpSp>
      <p:grpSp>
        <p:nvGrpSpPr>
          <p:cNvPr id="117" name="Group 35"/>
          <p:cNvGrpSpPr>
            <a:grpSpLocks/>
          </p:cNvGrpSpPr>
          <p:nvPr/>
        </p:nvGrpSpPr>
        <p:grpSpPr bwMode="auto">
          <a:xfrm>
            <a:off x="10076053" y="4573546"/>
            <a:ext cx="1344084" cy="431800"/>
            <a:chOff x="7740650" y="5157788"/>
            <a:chExt cx="1008063" cy="431800"/>
          </a:xfrm>
        </p:grpSpPr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7740650" y="53006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第10個月 </a:t>
              </a:r>
            </a:p>
          </p:txBody>
        </p:sp>
        <p:cxnSp>
          <p:nvCxnSpPr>
            <p:cNvPr id="119" name="Straight Connector 118"/>
            <p:cNvCxnSpPr>
              <a:cxnSpLocks noChangeShapeType="1"/>
            </p:cNvCxnSpPr>
            <p:nvPr/>
          </p:nvCxnSpPr>
          <p:spPr bwMode="auto">
            <a:xfrm flipH="1" flipV="1">
              <a:off x="8172450" y="5157788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0" name="Group 36"/>
          <p:cNvGrpSpPr>
            <a:grpSpLocks/>
          </p:cNvGrpSpPr>
          <p:nvPr/>
        </p:nvGrpSpPr>
        <p:grpSpPr bwMode="auto">
          <a:xfrm>
            <a:off x="10363919" y="5005346"/>
            <a:ext cx="1344084" cy="431800"/>
            <a:chOff x="7956550" y="5589588"/>
            <a:chExt cx="1008063" cy="431800"/>
          </a:xfrm>
        </p:grpSpPr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7956550" y="57324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第10個月 </a:t>
              </a:r>
            </a:p>
          </p:txBody>
        </p:sp>
        <p:cxnSp>
          <p:nvCxnSpPr>
            <p:cNvPr id="122" name="Straight Connector 121"/>
            <p:cNvCxnSpPr>
              <a:cxnSpLocks noChangeShapeType="1"/>
            </p:cNvCxnSpPr>
            <p:nvPr/>
          </p:nvCxnSpPr>
          <p:spPr bwMode="auto">
            <a:xfrm flipH="1" flipV="1">
              <a:off x="8459788" y="5589588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3" name="Group 37"/>
          <p:cNvGrpSpPr>
            <a:grpSpLocks/>
          </p:cNvGrpSpPr>
          <p:nvPr/>
        </p:nvGrpSpPr>
        <p:grpSpPr bwMode="auto">
          <a:xfrm>
            <a:off x="10651784" y="5437146"/>
            <a:ext cx="1295400" cy="431800"/>
            <a:chOff x="8172450" y="6021388"/>
            <a:chExt cx="971550" cy="431800"/>
          </a:xfrm>
        </p:grpSpPr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8172450" y="6165850"/>
              <a:ext cx="971550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x-none" sz="20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第10個月 </a:t>
              </a:r>
            </a:p>
          </p:txBody>
        </p:sp>
        <p:cxnSp>
          <p:nvCxnSpPr>
            <p:cNvPr id="125" name="Straight Connector 124"/>
            <p:cNvCxnSpPr>
              <a:cxnSpLocks noChangeShapeType="1"/>
            </p:cNvCxnSpPr>
            <p:nvPr/>
          </p:nvCxnSpPr>
          <p:spPr bwMode="auto">
            <a:xfrm flipH="1" flipV="1">
              <a:off x="8748713" y="6021388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6" name="TextBox 88"/>
          <p:cNvSpPr txBox="1">
            <a:spLocks noChangeArrowheads="1"/>
          </p:cNvSpPr>
          <p:nvPr/>
        </p:nvSpPr>
        <p:spPr bwMode="auto">
          <a:xfrm>
            <a:off x="2341903" y="4263851"/>
            <a:ext cx="7078699" cy="184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x-none" sz="4000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每位超連鎖</a:t>
            </a:r>
            <a:r>
              <a:rPr lang="x-none" sz="4000" b="1" i="0" u="sng" baseline="30000" dirty="0" smtClean="0">
                <a:solidFill>
                  <a:srgbClr val="FFFFFF"/>
                </a:solidFill>
                <a:latin typeface="微軟正黑體"/>
                <a:ea typeface="微軟正黑體"/>
              </a:rPr>
              <a:t>®</a:t>
            </a:r>
            <a:r>
              <a:rPr lang="x-none" sz="4000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 =</a:t>
            </a:r>
          </a:p>
          <a:p>
            <a:pPr algn="ctr" eaLnBrk="1" hangingPunct="1"/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•初始300–600BV</a:t>
            </a:r>
            <a:r>
              <a:rPr lang="en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•每個月個人消費100–150BV</a:t>
            </a:r>
            <a:r>
              <a:rPr lang="en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•每個月銷售100–600BV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E81F22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78224" y="271797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達成您的目標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1124433" y="2325524"/>
            <a:ext cx="10153167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單靠</a:t>
            </a:r>
            <a:r>
              <a:rPr lang="x-none" sz="3600" b="1" i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一個人的努力與成果</a:t>
            </a:r>
          </a:p>
          <a:p>
            <a:pPr marL="0" indent="0" algn="ctr">
              <a:buNone/>
            </a:pPr>
            <a:r>
              <a:rPr lang="x-none" sz="3600" b="1" i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或是</a:t>
            </a:r>
          </a:p>
          <a:p>
            <a:pPr marL="0" indent="0" algn="ctr">
              <a:buNone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藉由打造兩(2)個超連鎖</a:t>
            </a:r>
            <a:r>
              <a:rPr lang="x-none" sz="3600" b="1" i="0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店主團隊</a:t>
            </a:r>
          </a:p>
          <a:p>
            <a:pPr marL="0" indent="0" algn="ctr">
              <a:buNone/>
            </a:pPr>
            <a:endParaRPr lang="en-US" dirty="0" smtClean="0">
              <a:latin typeface="Verdana"/>
              <a:ea typeface="ＭＳ Ｐゴシック" charset="0"/>
              <a:cs typeface="Verdana"/>
            </a:endParaRPr>
          </a:p>
          <a:p>
            <a:pPr marL="0" indent="0" algn="ctr">
              <a:buNone/>
            </a:pP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55" name="Picture 54" descr="https://encrypted-tbn2.gstatic.com/images?q=tbn:ANd9GcR_SDLkBg-YaY5LyFUXav1ZJT_HItga4Yeb66O28fA0PplHU9cG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37" y="4205667"/>
            <a:ext cx="3556000" cy="17668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https://encrypted-tbn0.gstatic.com/images?q=tbn:ANd9GcQm426tQajp8XU1rJa6kBJ2G2PsTX7s_Q2whevYwUEgmrtkuC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37" y="4260023"/>
            <a:ext cx="3556000" cy="163988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180475" y="144733"/>
            <a:ext cx="11357810" cy="527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您必須為自己的成功負起全部的責任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這是您自己的事業和收入！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1238250" y="242092"/>
            <a:ext cx="9715500" cy="527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6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這是一份可兼職的事業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endParaRPr 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6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而非隨性的兼差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1475873" y="278668"/>
            <a:ext cx="9240253" cy="527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您不</a:t>
            </a:r>
            <a:r>
              <a:rPr lang="zh-TW" altLang="en-US" sz="5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x-none" sz="5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將您的超連鎖</a:t>
            </a:r>
            <a:r>
              <a:rPr lang="x-none" altLang="zh-TW" sz="5400" b="1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5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事業放在優先</a:t>
            </a:r>
            <a:r>
              <a:rPr lang="zh-TW" altLang="en-US" sz="5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清單</a:t>
            </a:r>
            <a:r>
              <a:rPr lang="x-none" sz="5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的第二、第三或第四位卻期望它能為您</a:t>
            </a:r>
            <a:endParaRPr lang="en-US" sz="50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帶來第一位的收入！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916405" y="266476"/>
            <a:ext cx="10359189" cy="527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6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您必須要執行起步指南！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endParaRPr 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6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致力於成為卓越超連鎖</a:t>
            </a:r>
            <a:r>
              <a:rPr lang="x-none" altLang="zh-TW" sz="6600" b="1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6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endParaRPr lang="en-US" sz="60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en-US" altLang="zh-TW" sz="60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(Master UFO)</a:t>
            </a:r>
            <a:endParaRPr lang="x-none" sz="60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1238250" y="266476"/>
            <a:ext cx="9715500" cy="527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擬出一份新超連鎖</a:t>
            </a:r>
            <a:r>
              <a:rPr lang="x-none" altLang="zh-TW" sz="6000" b="1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店主行事曆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他們什麼時候開始工作？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 2"/>
          <p:cNvSpPr>
            <a:spLocks noChangeShapeType="1"/>
          </p:cNvSpPr>
          <p:nvPr/>
        </p:nvSpPr>
        <p:spPr bwMode="auto">
          <a:xfrm flipV="1">
            <a:off x="406400" y="1125080"/>
            <a:ext cx="11379200" cy="76271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121917" tIns="60958" rIns="121917" bIns="60958" anchor="ctr"/>
          <a:lstStyle/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1" name="Line 5"/>
          <p:cNvSpPr>
            <a:spLocks noChangeShapeType="1"/>
          </p:cNvSpPr>
          <p:nvPr/>
        </p:nvSpPr>
        <p:spPr bwMode="auto">
          <a:xfrm flipV="1">
            <a:off x="406402" y="3947091"/>
            <a:ext cx="11366500" cy="20657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121917" tIns="60958" rIns="121917" bIns="60958" anchor="ctr"/>
          <a:lstStyle/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2" name="AutoShape 7"/>
          <p:cNvSpPr>
            <a:spLocks noChangeAspect="1" noChangeArrowheads="1"/>
          </p:cNvSpPr>
          <p:nvPr/>
        </p:nvSpPr>
        <p:spPr bwMode="auto">
          <a:xfrm>
            <a:off x="3587751" y="3340102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63" name="AutoShape 8"/>
          <p:cNvSpPr>
            <a:spLocks noChangeAspect="1" noChangeArrowheads="1"/>
          </p:cNvSpPr>
          <p:nvPr/>
        </p:nvSpPr>
        <p:spPr bwMode="auto">
          <a:xfrm>
            <a:off x="2135719" y="4229926"/>
            <a:ext cx="706967" cy="502115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</a:p>
        </p:txBody>
      </p:sp>
      <p:sp>
        <p:nvSpPr>
          <p:cNvPr id="64" name="AutoShape 9"/>
          <p:cNvSpPr>
            <a:spLocks noChangeAspect="1" noChangeArrowheads="1"/>
          </p:cNvSpPr>
          <p:nvPr/>
        </p:nvSpPr>
        <p:spPr bwMode="auto">
          <a:xfrm>
            <a:off x="2133600" y="4862337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</a:p>
        </p:txBody>
      </p:sp>
      <p:sp>
        <p:nvSpPr>
          <p:cNvPr id="65" name="AutoShape 11"/>
          <p:cNvSpPr>
            <a:spLocks noChangeAspect="1" noChangeArrowheads="1"/>
          </p:cNvSpPr>
          <p:nvPr/>
        </p:nvSpPr>
        <p:spPr bwMode="auto">
          <a:xfrm flipH="1">
            <a:off x="9326033" y="4175903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</a:p>
        </p:txBody>
      </p:sp>
      <p:sp>
        <p:nvSpPr>
          <p:cNvPr id="66" name="AutoShape 12"/>
          <p:cNvSpPr>
            <a:spLocks noChangeAspect="1" noChangeArrowheads="1"/>
          </p:cNvSpPr>
          <p:nvPr/>
        </p:nvSpPr>
        <p:spPr bwMode="auto">
          <a:xfrm flipH="1">
            <a:off x="9326033" y="4862337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</a:p>
        </p:txBody>
      </p:sp>
      <p:sp>
        <p:nvSpPr>
          <p:cNvPr id="67" name="AutoShape 13"/>
          <p:cNvSpPr>
            <a:spLocks noChangeAspect="1" noChangeArrowheads="1"/>
          </p:cNvSpPr>
          <p:nvPr/>
        </p:nvSpPr>
        <p:spPr bwMode="auto">
          <a:xfrm flipH="1">
            <a:off x="9326033" y="5548772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b="1" i="0" u="none" dirty="0" smtClean="0">
                <a:solidFill>
                  <a:srgbClr val="000000"/>
                </a:solidFill>
                <a:ea typeface="SimSun" pitchFamily="18" charset="0"/>
              </a:rPr>
              <a:t>C1</a:t>
            </a:r>
          </a:p>
        </p:txBody>
      </p:sp>
      <p:sp>
        <p:nvSpPr>
          <p:cNvPr id="68" name="AutoShape 14"/>
          <p:cNvSpPr>
            <a:spLocks noChangeAspect="1" noChangeArrowheads="1"/>
          </p:cNvSpPr>
          <p:nvPr/>
        </p:nvSpPr>
        <p:spPr bwMode="auto">
          <a:xfrm flipH="1">
            <a:off x="2133600" y="5548771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b="1" i="0" u="none" dirty="0" smtClean="0">
                <a:solidFill>
                  <a:srgbClr val="000000"/>
                </a:solidFill>
                <a:ea typeface="SimSun" pitchFamily="18" charset="0"/>
              </a:rPr>
              <a:t>C1</a:t>
            </a:r>
          </a:p>
        </p:txBody>
      </p:sp>
      <p:sp>
        <p:nvSpPr>
          <p:cNvPr id="69" name="AutoShape 15"/>
          <p:cNvSpPr>
            <a:spLocks noChangeAspect="1" noChangeArrowheads="1"/>
          </p:cNvSpPr>
          <p:nvPr/>
        </p:nvSpPr>
        <p:spPr bwMode="auto">
          <a:xfrm>
            <a:off x="4834467" y="1407915"/>
            <a:ext cx="2523067" cy="381353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120648" tIns="59265" rIns="120648" bIns="59265" anchor="ctr"/>
          <a:lstStyle/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</a:p>
        </p:txBody>
      </p:sp>
      <p:sp>
        <p:nvSpPr>
          <p:cNvPr id="70" name="AutoShape 16"/>
          <p:cNvSpPr>
            <a:spLocks noChangeAspect="1" noChangeArrowheads="1"/>
          </p:cNvSpPr>
          <p:nvPr/>
        </p:nvSpPr>
        <p:spPr bwMode="auto">
          <a:xfrm>
            <a:off x="4529667" y="691289"/>
            <a:ext cx="3132667" cy="4878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120648" tIns="59265" rIns="120648" bIns="59265" anchor="ctr"/>
          <a:lstStyle/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資深夥伴</a:t>
            </a:r>
          </a:p>
        </p:txBody>
      </p:sp>
      <p:sp>
        <p:nvSpPr>
          <p:cNvPr id="71" name="AutoShape 27"/>
          <p:cNvSpPr>
            <a:spLocks noChangeAspect="1" noChangeArrowheads="1"/>
          </p:cNvSpPr>
          <p:nvPr/>
        </p:nvSpPr>
        <p:spPr bwMode="auto">
          <a:xfrm>
            <a:off x="3589867" y="2679091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72" name="AutoShape 39"/>
          <p:cNvSpPr>
            <a:spLocks noChangeAspect="1" noChangeArrowheads="1"/>
          </p:cNvSpPr>
          <p:nvPr/>
        </p:nvSpPr>
        <p:spPr bwMode="auto">
          <a:xfrm flipH="1">
            <a:off x="7884584" y="2018080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73" name="AutoShape 40"/>
          <p:cNvSpPr>
            <a:spLocks noChangeAspect="1" noChangeArrowheads="1"/>
          </p:cNvSpPr>
          <p:nvPr/>
        </p:nvSpPr>
        <p:spPr bwMode="auto">
          <a:xfrm>
            <a:off x="3587751" y="2018079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74" name="AutoShape 48"/>
          <p:cNvSpPr>
            <a:spLocks noChangeAspect="1" noChangeArrowheads="1"/>
          </p:cNvSpPr>
          <p:nvPr/>
        </p:nvSpPr>
        <p:spPr bwMode="auto">
          <a:xfrm flipH="1">
            <a:off x="7884584" y="3340103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75" name="AutoShape 51"/>
          <p:cNvSpPr>
            <a:spLocks noChangeAspect="1" noChangeArrowheads="1"/>
          </p:cNvSpPr>
          <p:nvPr/>
        </p:nvSpPr>
        <p:spPr bwMode="auto">
          <a:xfrm>
            <a:off x="7888817" y="2682269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FFF66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648" tIns="59265" rIns="120648" bIns="5926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210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76" name="Text Box 60"/>
          <p:cNvSpPr txBox="1">
            <a:spLocks noChangeArrowheads="1"/>
          </p:cNvSpPr>
          <p:nvPr/>
        </p:nvSpPr>
        <p:spPr bwMode="auto">
          <a:xfrm>
            <a:off x="0" y="5563900"/>
            <a:ext cx="12192000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917" tIns="60958" rIns="121917" bIns="60958">
            <a:spAutoFit/>
          </a:bodyPr>
          <a:lstStyle/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x-none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A、B、C等均為積極進取型超連鎖</a:t>
            </a:r>
            <a:r>
              <a:rPr lang="x-none" sz="2400" b="1" i="0" baseline="30000" dirty="0" smtClean="0">
                <a:solidFill>
                  <a:srgbClr val="FFFFFF"/>
                </a:solidFill>
                <a:latin typeface="微軟正黑體"/>
                <a:ea typeface="微軟正黑體"/>
              </a:rPr>
              <a:t>®</a:t>
            </a:r>
            <a:r>
              <a:rPr lang="x-none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</a:p>
        </p:txBody>
      </p:sp>
      <p:cxnSp>
        <p:nvCxnSpPr>
          <p:cNvPr id="77" name="Elbow Connector 51"/>
          <p:cNvCxnSpPr>
            <a:cxnSpLocks noChangeShapeType="1"/>
          </p:cNvCxnSpPr>
          <p:nvPr/>
        </p:nvCxnSpPr>
        <p:spPr bwMode="auto">
          <a:xfrm rot="10800000" flipV="1">
            <a:off x="3454400" y="766816"/>
            <a:ext cx="941917" cy="1455496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78" name="Elbow Connector 53"/>
          <p:cNvCxnSpPr>
            <a:cxnSpLocks noChangeShapeType="1"/>
          </p:cNvCxnSpPr>
          <p:nvPr/>
        </p:nvCxnSpPr>
        <p:spPr bwMode="auto">
          <a:xfrm rot="10800000" flipV="1">
            <a:off x="3426886" y="1446052"/>
            <a:ext cx="1246716" cy="670545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hape 55"/>
          <p:cNvCxnSpPr>
            <a:cxnSpLocks noChangeShapeType="1"/>
          </p:cNvCxnSpPr>
          <p:nvPr/>
        </p:nvCxnSpPr>
        <p:spPr bwMode="auto">
          <a:xfrm rot="10800000" flipV="1">
            <a:off x="3454400" y="839065"/>
            <a:ext cx="939800" cy="2116508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sp>
        <p:nvSpPr>
          <p:cNvPr id="80" name="Title 63"/>
          <p:cNvSpPr txBox="1">
            <a:spLocks/>
          </p:cNvSpPr>
          <p:nvPr/>
        </p:nvSpPr>
        <p:spPr>
          <a:xfrm>
            <a:off x="0" y="54024"/>
            <a:ext cx="12192000" cy="533893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複製與深層建構的ABC跟進法</a:t>
            </a:r>
          </a:p>
        </p:txBody>
      </p:sp>
      <p:cxnSp>
        <p:nvCxnSpPr>
          <p:cNvPr id="81" name="Elbow Connector 80"/>
          <p:cNvCxnSpPr/>
          <p:nvPr/>
        </p:nvCxnSpPr>
        <p:spPr bwMode="auto">
          <a:xfrm rot="10800000" flipH="1" flipV="1">
            <a:off x="4368800" y="705693"/>
            <a:ext cx="304800" cy="784951"/>
          </a:xfrm>
          <a:prstGeom prst="bentConnector3">
            <a:avLst>
              <a:gd name="adj1" fmla="val -314493"/>
            </a:avLst>
          </a:prstGeom>
          <a:solidFill>
            <a:srgbClr val="5B9BD5"/>
          </a:solidFill>
          <a:ln w="9525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Elbow Connector 73"/>
          <p:cNvCxnSpPr>
            <a:cxnSpLocks noChangeShapeType="1"/>
          </p:cNvCxnSpPr>
          <p:nvPr/>
        </p:nvCxnSpPr>
        <p:spPr bwMode="auto">
          <a:xfrm rot="10800000" flipV="1">
            <a:off x="3429000" y="1544568"/>
            <a:ext cx="1244600" cy="1331557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Elbow Connector 75"/>
          <p:cNvCxnSpPr>
            <a:cxnSpLocks noChangeShapeType="1"/>
          </p:cNvCxnSpPr>
          <p:nvPr/>
        </p:nvCxnSpPr>
        <p:spPr bwMode="auto">
          <a:xfrm rot="10800000" flipV="1">
            <a:off x="3426886" y="1649439"/>
            <a:ext cx="1246716" cy="1992568"/>
          </a:xfrm>
          <a:prstGeom prst="bentConnector3">
            <a:avLst>
              <a:gd name="adj1" fmla="val 1584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hape 118"/>
          <p:cNvCxnSpPr>
            <a:cxnSpLocks noChangeShapeType="1"/>
          </p:cNvCxnSpPr>
          <p:nvPr/>
        </p:nvCxnSpPr>
        <p:spPr bwMode="auto">
          <a:xfrm rot="10800000" flipH="1" flipV="1">
            <a:off x="3454400" y="2040327"/>
            <a:ext cx="2117" cy="661012"/>
          </a:xfrm>
          <a:prstGeom prst="bentConnector3">
            <a:avLst>
              <a:gd name="adj1" fmla="val -4230469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hape 120"/>
          <p:cNvCxnSpPr>
            <a:cxnSpLocks noChangeShapeType="1"/>
          </p:cNvCxnSpPr>
          <p:nvPr/>
        </p:nvCxnSpPr>
        <p:spPr bwMode="auto">
          <a:xfrm rot="10800000" flipV="1">
            <a:off x="3454400" y="2167444"/>
            <a:ext cx="2117" cy="1322023"/>
          </a:xfrm>
          <a:prstGeom prst="bentConnector3">
            <a:avLst>
              <a:gd name="adj1" fmla="val 5695601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Elbow Connector 123"/>
          <p:cNvCxnSpPr>
            <a:cxnSpLocks noChangeShapeType="1"/>
          </p:cNvCxnSpPr>
          <p:nvPr/>
        </p:nvCxnSpPr>
        <p:spPr bwMode="auto">
          <a:xfrm rot="10800000" flipV="1">
            <a:off x="2004486" y="2269137"/>
            <a:ext cx="1449916" cy="2211847"/>
          </a:xfrm>
          <a:prstGeom prst="bentConnector3">
            <a:avLst>
              <a:gd name="adj1" fmla="val 122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Elbow Connector 129"/>
          <p:cNvCxnSpPr>
            <a:cxnSpLocks noChangeShapeType="1"/>
          </p:cNvCxnSpPr>
          <p:nvPr/>
        </p:nvCxnSpPr>
        <p:spPr bwMode="auto">
          <a:xfrm rot="10800000" flipV="1">
            <a:off x="3454400" y="2726761"/>
            <a:ext cx="2117" cy="661012"/>
          </a:xfrm>
          <a:prstGeom prst="bentConnector3">
            <a:avLst>
              <a:gd name="adj1" fmla="val 91230241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hape 131"/>
          <p:cNvCxnSpPr>
            <a:cxnSpLocks noChangeShapeType="1"/>
          </p:cNvCxnSpPr>
          <p:nvPr/>
        </p:nvCxnSpPr>
        <p:spPr bwMode="auto">
          <a:xfrm rot="5400000">
            <a:off x="1903791" y="2931243"/>
            <a:ext cx="1471387" cy="1214967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Elbow Connector 133"/>
          <p:cNvCxnSpPr>
            <a:cxnSpLocks noChangeShapeType="1"/>
          </p:cNvCxnSpPr>
          <p:nvPr/>
        </p:nvCxnSpPr>
        <p:spPr bwMode="auto">
          <a:xfrm rot="10800000" flipV="1">
            <a:off x="2032000" y="3082690"/>
            <a:ext cx="1456267" cy="2237269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Elbow Connector 89"/>
          <p:cNvCxnSpPr/>
          <p:nvPr/>
        </p:nvCxnSpPr>
        <p:spPr bwMode="auto">
          <a:xfrm rot="10800000" flipV="1">
            <a:off x="2032000" y="3489468"/>
            <a:ext cx="1449917" cy="889823"/>
          </a:xfrm>
          <a:prstGeom prst="bentConnector3">
            <a:avLst>
              <a:gd name="adj1" fmla="val 166144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Elbow Connector 90"/>
          <p:cNvCxnSpPr/>
          <p:nvPr/>
        </p:nvCxnSpPr>
        <p:spPr bwMode="auto">
          <a:xfrm rot="10800000" flipV="1">
            <a:off x="2032002" y="3591161"/>
            <a:ext cx="1454151" cy="1576259"/>
          </a:xfrm>
          <a:prstGeom prst="bentConnector3">
            <a:avLst>
              <a:gd name="adj1" fmla="val 172031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Elbow Connector 91"/>
          <p:cNvCxnSpPr/>
          <p:nvPr/>
        </p:nvCxnSpPr>
        <p:spPr bwMode="auto">
          <a:xfrm rot="10800000" flipV="1">
            <a:off x="2000251" y="3667432"/>
            <a:ext cx="1454149" cy="2262693"/>
          </a:xfrm>
          <a:prstGeom prst="bentConnector3">
            <a:avLst>
              <a:gd name="adj1" fmla="val 176893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Elbow Connector 51"/>
          <p:cNvCxnSpPr>
            <a:cxnSpLocks noChangeShapeType="1"/>
          </p:cNvCxnSpPr>
          <p:nvPr/>
        </p:nvCxnSpPr>
        <p:spPr bwMode="auto">
          <a:xfrm rot="10800000" flipH="1" flipV="1">
            <a:off x="7793569" y="766816"/>
            <a:ext cx="944033" cy="1455496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94" name="Elbow Connector 53"/>
          <p:cNvCxnSpPr>
            <a:cxnSpLocks noChangeShapeType="1"/>
          </p:cNvCxnSpPr>
          <p:nvPr/>
        </p:nvCxnSpPr>
        <p:spPr bwMode="auto">
          <a:xfrm rot="10800000" flipH="1" flipV="1">
            <a:off x="7518400" y="1446052"/>
            <a:ext cx="1246717" cy="670545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hape 55"/>
          <p:cNvCxnSpPr>
            <a:cxnSpLocks noChangeShapeType="1"/>
          </p:cNvCxnSpPr>
          <p:nvPr/>
        </p:nvCxnSpPr>
        <p:spPr bwMode="auto">
          <a:xfrm rot="10800000" flipH="1" flipV="1">
            <a:off x="7797800" y="839065"/>
            <a:ext cx="939800" cy="2116508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96" name="Elbow Connector 95"/>
          <p:cNvCxnSpPr/>
          <p:nvPr/>
        </p:nvCxnSpPr>
        <p:spPr bwMode="auto">
          <a:xfrm rot="10800000" flipV="1">
            <a:off x="7518400" y="705691"/>
            <a:ext cx="304800" cy="786541"/>
          </a:xfrm>
          <a:prstGeom prst="bentConnector3">
            <a:avLst>
              <a:gd name="adj1" fmla="val -314493"/>
            </a:avLst>
          </a:prstGeom>
          <a:solidFill>
            <a:srgbClr val="5B9BD5"/>
          </a:solidFill>
          <a:ln w="9525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Elbow Connector 164"/>
          <p:cNvCxnSpPr>
            <a:cxnSpLocks noChangeShapeType="1"/>
          </p:cNvCxnSpPr>
          <p:nvPr/>
        </p:nvCxnSpPr>
        <p:spPr bwMode="auto">
          <a:xfrm rot="10800000" flipH="1" flipV="1">
            <a:off x="7518400" y="1544568"/>
            <a:ext cx="1244600" cy="1331557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Elbow Connector 165"/>
          <p:cNvCxnSpPr>
            <a:cxnSpLocks noChangeShapeType="1"/>
          </p:cNvCxnSpPr>
          <p:nvPr/>
        </p:nvCxnSpPr>
        <p:spPr bwMode="auto">
          <a:xfrm rot="10800000" flipH="1" flipV="1">
            <a:off x="7518400" y="1649439"/>
            <a:ext cx="1246717" cy="1992568"/>
          </a:xfrm>
          <a:prstGeom prst="bentConnector3">
            <a:avLst>
              <a:gd name="adj1" fmla="val 158431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Shape 118"/>
          <p:cNvCxnSpPr>
            <a:cxnSpLocks noChangeShapeType="1"/>
          </p:cNvCxnSpPr>
          <p:nvPr/>
        </p:nvCxnSpPr>
        <p:spPr bwMode="auto">
          <a:xfrm rot="10800000" flipV="1">
            <a:off x="8765120" y="2040327"/>
            <a:ext cx="4233" cy="661012"/>
          </a:xfrm>
          <a:prstGeom prst="bentConnector3">
            <a:avLst>
              <a:gd name="adj1" fmla="val -2185594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Shape 120"/>
          <p:cNvCxnSpPr>
            <a:cxnSpLocks noChangeShapeType="1"/>
          </p:cNvCxnSpPr>
          <p:nvPr/>
        </p:nvCxnSpPr>
        <p:spPr bwMode="auto">
          <a:xfrm rot="10800000" flipH="1" flipV="1">
            <a:off x="8765119" y="2167444"/>
            <a:ext cx="2116" cy="1322023"/>
          </a:xfrm>
          <a:prstGeom prst="bentConnector3">
            <a:avLst>
              <a:gd name="adj1" fmla="val 60299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Elbow Connector 168"/>
          <p:cNvCxnSpPr>
            <a:cxnSpLocks noChangeShapeType="1"/>
          </p:cNvCxnSpPr>
          <p:nvPr/>
        </p:nvCxnSpPr>
        <p:spPr bwMode="auto">
          <a:xfrm rot="10800000" flipH="1" flipV="1">
            <a:off x="8710086" y="2269137"/>
            <a:ext cx="1449916" cy="2211847"/>
          </a:xfrm>
          <a:prstGeom prst="bentConnector3">
            <a:avLst>
              <a:gd name="adj1" fmla="val 121032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Elbow Connector 169"/>
          <p:cNvCxnSpPr>
            <a:cxnSpLocks noChangeShapeType="1"/>
          </p:cNvCxnSpPr>
          <p:nvPr/>
        </p:nvCxnSpPr>
        <p:spPr bwMode="auto">
          <a:xfrm rot="10800000" flipH="1" flipV="1">
            <a:off x="8765120" y="2726761"/>
            <a:ext cx="4233" cy="661012"/>
          </a:xfrm>
          <a:prstGeom prst="bentConnector3">
            <a:avLst>
              <a:gd name="adj1" fmla="val 45741713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Shape 170"/>
          <p:cNvCxnSpPr>
            <a:cxnSpLocks noChangeShapeType="1"/>
          </p:cNvCxnSpPr>
          <p:nvPr/>
        </p:nvCxnSpPr>
        <p:spPr bwMode="auto">
          <a:xfrm rot="16200000" flipH="1">
            <a:off x="8816824" y="2931243"/>
            <a:ext cx="1471387" cy="1214967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Elbow Connector 171"/>
          <p:cNvCxnSpPr>
            <a:cxnSpLocks noChangeShapeType="1"/>
          </p:cNvCxnSpPr>
          <p:nvPr/>
        </p:nvCxnSpPr>
        <p:spPr bwMode="auto">
          <a:xfrm rot="10800000" flipH="1" flipV="1">
            <a:off x="8737600" y="3082690"/>
            <a:ext cx="1456267" cy="2237269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Elbow Connector 104"/>
          <p:cNvCxnSpPr/>
          <p:nvPr/>
        </p:nvCxnSpPr>
        <p:spPr bwMode="auto">
          <a:xfrm rot="10800000" flipH="1" flipV="1">
            <a:off x="8737600" y="3489468"/>
            <a:ext cx="1449917" cy="889823"/>
          </a:xfrm>
          <a:prstGeom prst="bentConnector3">
            <a:avLst>
              <a:gd name="adj1" fmla="val 166144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Elbow Connector 105"/>
          <p:cNvCxnSpPr/>
          <p:nvPr/>
        </p:nvCxnSpPr>
        <p:spPr bwMode="auto">
          <a:xfrm rot="10800000" flipH="1" flipV="1">
            <a:off x="8737602" y="3591161"/>
            <a:ext cx="1454151" cy="1576259"/>
          </a:xfrm>
          <a:prstGeom prst="bentConnector3">
            <a:avLst>
              <a:gd name="adj1" fmla="val 172031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7" name="Elbow Connector 106"/>
          <p:cNvCxnSpPr/>
          <p:nvPr/>
        </p:nvCxnSpPr>
        <p:spPr bwMode="auto">
          <a:xfrm rot="10800000" flipH="1" flipV="1">
            <a:off x="8705851" y="3667432"/>
            <a:ext cx="1454149" cy="2262693"/>
          </a:xfrm>
          <a:prstGeom prst="bentConnector3">
            <a:avLst>
              <a:gd name="adj1" fmla="val 182969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8" name="Elbow Connector 107"/>
          <p:cNvCxnSpPr/>
          <p:nvPr/>
        </p:nvCxnSpPr>
        <p:spPr bwMode="auto">
          <a:xfrm rot="10800000" flipV="1">
            <a:off x="2027767" y="4252173"/>
            <a:ext cx="4233" cy="686435"/>
          </a:xfrm>
          <a:prstGeom prst="bentConnector3">
            <a:avLst>
              <a:gd name="adj1" fmla="val 31926089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Elbow Connector 108"/>
          <p:cNvCxnSpPr/>
          <p:nvPr/>
        </p:nvCxnSpPr>
        <p:spPr bwMode="auto">
          <a:xfrm rot="10800000" flipV="1">
            <a:off x="2032002" y="4328443"/>
            <a:ext cx="4233" cy="1372871"/>
          </a:xfrm>
          <a:prstGeom prst="bentConnector3">
            <a:avLst>
              <a:gd name="adj1" fmla="val 34847853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0" name="Elbow Connector 109"/>
          <p:cNvCxnSpPr/>
          <p:nvPr/>
        </p:nvCxnSpPr>
        <p:spPr bwMode="auto">
          <a:xfrm rot="10800000" flipH="1" flipV="1">
            <a:off x="10160002" y="4252173"/>
            <a:ext cx="4233" cy="686435"/>
          </a:xfrm>
          <a:prstGeom prst="bentConnector3">
            <a:avLst>
              <a:gd name="adj1" fmla="val 31926089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Elbow Connector 110"/>
          <p:cNvCxnSpPr/>
          <p:nvPr/>
        </p:nvCxnSpPr>
        <p:spPr bwMode="auto">
          <a:xfrm rot="10800000" flipH="1" flipV="1">
            <a:off x="10164236" y="4328443"/>
            <a:ext cx="4233" cy="1372871"/>
          </a:xfrm>
          <a:prstGeom prst="bentConnector3">
            <a:avLst>
              <a:gd name="adj1" fmla="val 34847853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Elbow Connector 188"/>
          <p:cNvCxnSpPr>
            <a:cxnSpLocks noChangeShapeType="1"/>
          </p:cNvCxnSpPr>
          <p:nvPr/>
        </p:nvCxnSpPr>
        <p:spPr bwMode="auto">
          <a:xfrm rot="10800000" flipV="1">
            <a:off x="2029886" y="5091149"/>
            <a:ext cx="2116" cy="686435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Elbow Connector 194"/>
          <p:cNvCxnSpPr>
            <a:cxnSpLocks noChangeShapeType="1"/>
          </p:cNvCxnSpPr>
          <p:nvPr/>
        </p:nvCxnSpPr>
        <p:spPr bwMode="auto">
          <a:xfrm rot="10800000" flipH="1" flipV="1">
            <a:off x="10160000" y="5091149"/>
            <a:ext cx="2117" cy="686435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1238250" y="242092"/>
            <a:ext cx="9715500" cy="527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以美安台灣為主</a:t>
            </a:r>
            <a:r>
              <a:rPr lang="zh-TW" altLang="en-US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軸</a:t>
            </a:r>
            <a:endParaRPr lang="en-US" altLang="zh-TW" sz="5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安排您的生活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400" b="1" i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而不是</a:t>
            </a:r>
            <a:endParaRPr lang="en-US" sz="5400" b="1" i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tabLst>
                <a:tab pos="4051300" algn="l"/>
              </a:tabLst>
            </a:pPr>
            <a:r>
              <a:rPr lang="x-none" sz="5400" b="1" i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讓美安配合您的生活！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855"/>
            <a:ext cx="10757647" cy="1358154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224" y="216377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產生效果的行動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22544" y="2298531"/>
            <a:ext cx="7346912" cy="38684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您這個星期獲得了多少BV和IBV？</a:t>
            </a:r>
          </a:p>
          <a:p>
            <a:endParaRPr lang="en-US"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您這個星期展示了幾次事業計畫？</a:t>
            </a:r>
          </a:p>
          <a:p>
            <a:endParaRPr lang="en-US"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您有幾張下次活動的門票（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</a:t>
            </a:r>
            <a:r>
              <a:rPr lang="x-none" sz="36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en-US" sz="36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</a:t>
            </a:r>
            <a:r>
              <a:rPr lang="x-none" sz="36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公司）？</a:t>
            </a:r>
            <a:endParaRPr 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224" y="299507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策略數據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22588" y="2100039"/>
            <a:ext cx="9746824" cy="3270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每個月個人消費達到100–150BV</a:t>
            </a:r>
          </a:p>
          <a:p>
            <a:pPr>
              <a:lnSpc>
                <a:spcPct val="120000"/>
              </a:lnSpc>
            </a:pPr>
            <a:r>
              <a:rPr lang="zh-TW" altLang="en-US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潛在人選名單</a:t>
            </a:r>
            <a:r>
              <a:rPr lang="zh-TW" altLang="en-US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有60–300個人選</a:t>
            </a:r>
          </a:p>
          <a:p>
            <a:pPr>
              <a:lnSpc>
                <a:spcPct val="120000"/>
              </a:lnSpc>
            </a:pPr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事業初始的12個月，每月銷售100BV</a:t>
            </a:r>
            <a:r>
              <a:rPr lang="en-US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新業</a:t>
            </a:r>
            <a:r>
              <a:rPr lang="zh-TW" altLang="en-US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r>
              <a:rPr lang="en-US" altLang="zh-TW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x-none" sz="36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每月向四位合格人選展示事業計畫</a:t>
            </a:r>
          </a:p>
          <a:p>
            <a:pPr>
              <a:lnSpc>
                <a:spcPct val="120000"/>
              </a:lnSpc>
            </a:pPr>
            <a:r>
              <a:rPr lang="x-none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買3張門票，銷售2張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0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1190443"/>
            <a:ext cx="10363200" cy="22861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x-none" sz="8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借力使力的力量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1" y="3269654"/>
            <a:ext cx="12192002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x-none" sz="36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您想每週快速賺取NT$47,500元嗎？</a:t>
            </a:r>
          </a:p>
          <a:p>
            <a:pPr marL="0" indent="0" algn="ctr">
              <a:buFont typeface="Arial"/>
              <a:buNone/>
            </a:pPr>
            <a:r>
              <a:rPr lang="x-none" sz="36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或是</a:t>
            </a:r>
          </a:p>
          <a:p>
            <a:pPr marL="0" indent="0" algn="ctr">
              <a:buNone/>
            </a:pPr>
            <a:r>
              <a:rPr lang="x-none" sz="36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您想更快賺到一筆NT$9,500元的支票嗎？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35290" y="2201715"/>
            <a:ext cx="5088467" cy="3311525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815773" y="2849415"/>
            <a:ext cx="5757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830839" y="2489053"/>
            <a:ext cx="5757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076123" y="3395515"/>
            <a:ext cx="5757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774623" y="2387453"/>
            <a:ext cx="5757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647873" y="2619228"/>
            <a:ext cx="5757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303790" y="2935141"/>
            <a:ext cx="5757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30539" y="3857479"/>
            <a:ext cx="5757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015925" y="3857479"/>
            <a:ext cx="8149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735592" y="4262291"/>
            <a:ext cx="8149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318859" y="2849415"/>
            <a:ext cx="8170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607406" y="4635353"/>
            <a:ext cx="8149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599192" y="4617891"/>
            <a:ext cx="8170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2492173" y="4865540"/>
            <a:ext cx="8149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4174925" y="3539979"/>
            <a:ext cx="12488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4223608" y="4044803"/>
            <a:ext cx="12488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3237240" y="3827314"/>
            <a:ext cx="8170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5626958" y="2473179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6228092" y="3547915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6863092" y="2827191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6604858" y="2242991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7222925" y="3755879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7919306" y="3176440"/>
            <a:ext cx="4085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6575224" y="4289279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7919306" y="4349603"/>
            <a:ext cx="4085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2830841" y="3354240"/>
            <a:ext cx="1344084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1" i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1975706" y="3859065"/>
            <a:ext cx="8149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2708073" y="4263879"/>
            <a:ext cx="8149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1844473" y="4636940"/>
            <a:ext cx="8149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33" name="TextBox 16"/>
          <p:cNvSpPr txBox="1">
            <a:spLocks noChangeArrowheads="1"/>
          </p:cNvSpPr>
          <p:nvPr/>
        </p:nvSpPr>
        <p:spPr bwMode="auto">
          <a:xfrm>
            <a:off x="3571675" y="4619479"/>
            <a:ext cx="8170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34" name="TextBox 17"/>
          <p:cNvSpPr txBox="1">
            <a:spLocks noChangeArrowheads="1"/>
          </p:cNvSpPr>
          <p:nvPr/>
        </p:nvSpPr>
        <p:spPr bwMode="auto">
          <a:xfrm>
            <a:off x="2458306" y="4867128"/>
            <a:ext cx="8149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2947258" y="5525940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3260525" y="6062515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3876473" y="5537053"/>
            <a:ext cx="4085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4411992" y="5908528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4687158" y="5298928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40" name="TextBox 23"/>
          <p:cNvSpPr txBox="1">
            <a:spLocks noChangeArrowheads="1"/>
          </p:cNvSpPr>
          <p:nvPr/>
        </p:nvSpPr>
        <p:spPr bwMode="auto">
          <a:xfrm>
            <a:off x="2109056" y="5659291"/>
            <a:ext cx="406400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5328506" y="4505179"/>
            <a:ext cx="4085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42" name="TextBox 27"/>
          <p:cNvSpPr txBox="1">
            <a:spLocks noChangeArrowheads="1"/>
          </p:cNvSpPr>
          <p:nvPr/>
        </p:nvSpPr>
        <p:spPr bwMode="auto">
          <a:xfrm>
            <a:off x="3209725" y="3828903"/>
            <a:ext cx="8170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103639" y="3209777"/>
            <a:ext cx="5088467" cy="3313113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44" name="TextBox 27"/>
          <p:cNvSpPr txBox="1">
            <a:spLocks noChangeArrowheads="1"/>
          </p:cNvSpPr>
          <p:nvPr/>
        </p:nvSpPr>
        <p:spPr bwMode="auto">
          <a:xfrm>
            <a:off x="4130475" y="3535215"/>
            <a:ext cx="8170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45" name="TextBox 27"/>
          <p:cNvSpPr txBox="1">
            <a:spLocks noChangeArrowheads="1"/>
          </p:cNvSpPr>
          <p:nvPr/>
        </p:nvSpPr>
        <p:spPr bwMode="auto">
          <a:xfrm>
            <a:off x="4198208" y="4043215"/>
            <a:ext cx="81703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A</a:t>
            </a: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4030990" y="2057253"/>
            <a:ext cx="5088467" cy="3313113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47" name="TextBox 28"/>
          <p:cNvSpPr txBox="1">
            <a:spLocks noChangeArrowheads="1"/>
          </p:cNvSpPr>
          <p:nvPr/>
        </p:nvSpPr>
        <p:spPr bwMode="auto">
          <a:xfrm>
            <a:off x="4699858" y="3535215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48" name="TextBox 28"/>
          <p:cNvSpPr txBox="1">
            <a:spLocks noChangeArrowheads="1"/>
          </p:cNvSpPr>
          <p:nvPr/>
        </p:nvSpPr>
        <p:spPr bwMode="auto">
          <a:xfrm>
            <a:off x="4767590" y="4044803"/>
            <a:ext cx="40851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49" name="TextBox 28"/>
          <p:cNvSpPr txBox="1">
            <a:spLocks noChangeArrowheads="1"/>
          </p:cNvSpPr>
          <p:nvPr/>
        </p:nvSpPr>
        <p:spPr bwMode="auto">
          <a:xfrm>
            <a:off x="4553806" y="2849415"/>
            <a:ext cx="4085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50" name="TextBox 28"/>
          <p:cNvSpPr txBox="1">
            <a:spLocks noChangeArrowheads="1"/>
          </p:cNvSpPr>
          <p:nvPr/>
        </p:nvSpPr>
        <p:spPr bwMode="auto">
          <a:xfrm>
            <a:off x="5616373" y="4505179"/>
            <a:ext cx="40851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B</a:t>
            </a:r>
          </a:p>
        </p:txBody>
      </p:sp>
      <p:sp>
        <p:nvSpPr>
          <p:cNvPr id="51" name="TextBox 37"/>
          <p:cNvSpPr txBox="1">
            <a:spLocks noChangeArrowheads="1"/>
          </p:cNvSpPr>
          <p:nvPr/>
        </p:nvSpPr>
        <p:spPr bwMode="auto">
          <a:xfrm>
            <a:off x="8790433" y="4677581"/>
            <a:ext cx="3354162" cy="190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= 您的潛在人選</a:t>
            </a:r>
          </a:p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= 親朋好友</a:t>
            </a:r>
          </a:p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 = 同事</a:t>
            </a:r>
          </a:p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E81F22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78224" y="244087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x-none" sz="4400" b="1" i="0" dirty="0" smtClean="0">
                <a:solidFill>
                  <a:srgbClr val="F2AD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逐一檢視潛在人選，評估之後組成團隊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5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 animBg="1"/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0473" y="262488"/>
            <a:ext cx="10744200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逐一檢視潛在人選，評估之後組成團隊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03600" y="1541060"/>
            <a:ext cx="5384800" cy="50486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姓名(XBA) 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姓名(XBA) 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姓名(XBA)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姓名(XA)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姓名(XA)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姓名(XA)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姓名(XA)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姓名(X)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姓名(X)</a:t>
            </a:r>
          </a:p>
          <a:p>
            <a:pPr marL="609585" indent="-609585">
              <a:buFont typeface="Calibri" charset="0"/>
              <a:buAutoNum type="arabicPeriod"/>
            </a:pPr>
            <a:r>
              <a:rPr lang="x-none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姓名(X) </a:t>
            </a:r>
          </a:p>
          <a:p>
            <a:pPr marL="609585" indent="-609585">
              <a:buFont typeface="Arial"/>
              <a:buNone/>
            </a:pPr>
            <a:r>
              <a:rPr lang="x-none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60 – 300位以上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860092" y="1555052"/>
            <a:ext cx="4710116" cy="38094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  <a:defRPr/>
            </a:pPr>
            <a:r>
              <a:rPr lang="x-none" sz="3200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組隊關鍵</a:t>
            </a:r>
            <a:r>
              <a:rPr lang="x-none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0" indent="0">
              <a:lnSpc>
                <a:spcPct val="80000"/>
              </a:lnSpc>
              <a:buFont typeface="Arial"/>
              <a:buNone/>
              <a:defRPr/>
            </a:pPr>
            <a:endParaRPr lang="en-US" sz="32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>
              <a:lnSpc>
                <a:spcPct val="80000"/>
              </a:lnSpc>
              <a:buFont typeface="Arial"/>
              <a:buNone/>
              <a:defRPr/>
            </a:pPr>
            <a:r>
              <a:rPr lang="x-none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= 您的全部的潛在人選</a:t>
            </a:r>
          </a:p>
          <a:p>
            <a:pPr marL="0" indent="0">
              <a:lnSpc>
                <a:spcPct val="80000"/>
              </a:lnSpc>
              <a:buFont typeface="Arial"/>
              <a:buNone/>
              <a:defRPr/>
            </a:pPr>
            <a:endParaRPr lang="en-US" sz="32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>
              <a:lnSpc>
                <a:spcPct val="80000"/>
              </a:lnSpc>
              <a:buFont typeface="Arial"/>
              <a:buNone/>
              <a:defRPr/>
            </a:pPr>
            <a:r>
              <a:rPr lang="x-none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= 親朋好友</a:t>
            </a:r>
          </a:p>
          <a:p>
            <a:pPr marL="0" indent="0">
              <a:lnSpc>
                <a:spcPct val="80000"/>
              </a:lnSpc>
              <a:buFont typeface="Arial"/>
              <a:buNone/>
              <a:defRPr/>
            </a:pPr>
            <a:endParaRPr lang="en-US" sz="32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>
              <a:lnSpc>
                <a:spcPct val="80000"/>
              </a:lnSpc>
              <a:buFont typeface="Arial"/>
              <a:buNone/>
              <a:defRPr/>
            </a:pPr>
            <a:r>
              <a:rPr lang="x-none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 = 同事</a:t>
            </a:r>
          </a:p>
          <a:p>
            <a:pPr marL="0" indent="0">
              <a:buFont typeface="Arial"/>
              <a:buNone/>
              <a:defRPr/>
            </a:pPr>
            <a:endParaRPr lang="en-US" sz="32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685783" indent="-685783">
              <a:buFont typeface="Arial"/>
              <a:buNone/>
              <a:defRPr/>
            </a:pPr>
            <a:endParaRPr lang="en-US" sz="3200" b="1" u="sng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>
              <a:buFont typeface="Arial"/>
              <a:buNone/>
              <a:defRPr/>
            </a:pPr>
            <a:endParaRPr lang="en-US" sz="3200" b="1" u="sng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>
              <a:buFont typeface="Arial"/>
              <a:buNone/>
              <a:defRPr/>
            </a:pPr>
            <a:endParaRPr lang="en-US" sz="3200" b="1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224" y="285652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團隊組成策略 &amp;</a:t>
            </a:r>
            <a:r>
              <a:rPr lang="zh-TW" altLang="en-US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放置策略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6671734" y="2157226"/>
            <a:ext cx="2017183" cy="18272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>
            <a:off x="2023921" y="2157226"/>
            <a:ext cx="3551767" cy="35131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520266" y="1695263"/>
            <a:ext cx="1151467" cy="430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944532" y="2200089"/>
            <a:ext cx="863600" cy="430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368799" y="2746189"/>
            <a:ext cx="863600" cy="430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695701" y="3279589"/>
            <a:ext cx="901700" cy="430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217332" y="3825689"/>
            <a:ext cx="939800" cy="430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544234" y="4401951"/>
            <a:ext cx="950383" cy="430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968499" y="4935351"/>
            <a:ext cx="863600" cy="430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392766" y="5554475"/>
            <a:ext cx="863600" cy="430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769099" y="2271526"/>
            <a:ext cx="575733" cy="492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421567" y="2763651"/>
            <a:ext cx="502701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997301" y="3322451"/>
            <a:ext cx="502701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8477783" y="3898714"/>
            <a:ext cx="502701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x-none" sz="3200" b="0" i="0" dirty="0" smtClean="0">
                <a:solidFill>
                  <a:srgbClr val="000000"/>
                </a:solidFill>
                <a:ea typeface="SimSun" pitchFamily="18" charset="0"/>
              </a:rPr>
              <a:t>X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 flipH="1">
            <a:off x="3812706" y="4512008"/>
            <a:ext cx="4703233" cy="184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確保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自可能人選的</a:t>
            </a:r>
            <a:endParaRPr lang="en-US" sz="2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每位團隊夥伴</a:t>
            </a:r>
            <a:endParaRPr lang="en-US" sz="2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皆能成功獲利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8420752" y="1507008"/>
            <a:ext cx="3771248" cy="1872196"/>
          </a:xfrm>
          <a:prstGeom prst="rect">
            <a:avLst/>
          </a:prstGeom>
        </p:spPr>
        <p:txBody>
          <a:bodyPr lIns="121917" tIns="60958" rIns="121917" bIns="6095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x-none" sz="2600" b="1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字母代表</a:t>
            </a:r>
            <a:r>
              <a:rPr lang="x-none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x-none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= 您全部的潛在人選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x-none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= 親朋好友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x-none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 = 同事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n-US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  <a:p>
            <a:pPr marL="685783" indent="-685783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600" b="1" u="sng" dirty="0">
              <a:solidFill>
                <a:srgbClr val="4A45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n-US" sz="2600" b="1" u="sng" dirty="0">
              <a:solidFill>
                <a:srgbClr val="4A45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n-US" sz="2600" b="1" u="sng" dirty="0" smtClean="0">
              <a:solidFill>
                <a:srgbClr val="4A45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n-US" sz="2600" b="1" u="sng" dirty="0">
              <a:solidFill>
                <a:srgbClr val="4A45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0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224" y="285652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制定團隊行動計畫的設想行動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52518" y="1767188"/>
            <a:ext cx="10003414" cy="448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228600" indent="-228600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800" indent="-228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銷售美安台灣品牌產品可賺取</a:t>
            </a:r>
            <a:r>
              <a:rPr lang="zh-TW" altLang="en-US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約</a:t>
            </a: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30%零售利潤 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NT$4,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0元美安品牌產品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活力建康組合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零售= </a:t>
            </a: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NT$1,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215</a:t>
            </a: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元的利潤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美安台灣品牌產品零售額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NT$4,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lang="zh-TW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0元 = 50BV</a:t>
            </a:r>
          </a:p>
          <a:p>
            <a:pPr lvl="1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Lucida Grande"/>
              <a:buChar char="–"/>
            </a:pPr>
            <a:r>
              <a:rPr lang="zh-TW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每月零售額NT$</a:t>
            </a:r>
            <a:r>
              <a:rPr lang="en-US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8,520</a:t>
            </a:r>
            <a:r>
              <a:rPr lang="zh-TW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元 = 100BV</a:t>
            </a:r>
          </a:p>
          <a:p>
            <a:pPr lvl="1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Lucida Grande"/>
              <a:buChar char="–"/>
            </a:pPr>
            <a:r>
              <a:rPr lang="zh-TW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每月零售額NT$</a:t>
            </a:r>
            <a:r>
              <a:rPr lang="en-US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en-US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52</a:t>
            </a:r>
            <a:r>
              <a:rPr lang="zh-TW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0元 = NT$2,</a:t>
            </a:r>
            <a:r>
              <a:rPr lang="en-US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430</a:t>
            </a:r>
            <a:r>
              <a:rPr lang="zh-TW" altLang="zh-TW" sz="3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元的利潤</a:t>
            </a:r>
          </a:p>
        </p:txBody>
      </p:sp>
    </p:spTree>
    <p:extLst>
      <p:ext uri="{BB962C8B-B14F-4D97-AF65-F5344CB8AC3E}">
        <p14:creationId xmlns:p14="http://schemas.microsoft.com/office/powerpoint/2010/main" val="17259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812"/>
            <a:ext cx="10757647" cy="1183342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224" y="313362"/>
            <a:ext cx="10179423" cy="1183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x-none" sz="4800" b="1" i="0" dirty="0" smtClean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制定團隊行動計畫的設想行動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43" y="6396839"/>
            <a:ext cx="2869956" cy="31888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85889" y="1346928"/>
            <a:ext cx="8866476" cy="5012314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/>
              <a:buNone/>
              <a:defRPr/>
            </a:pPr>
            <a:r>
              <a:rPr kumimoji="1" lang="x-none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50%以上的顧客會成為回籠客（根據彩妝品、護膚品、營養補充品等的搭配銷售）</a:t>
            </a:r>
          </a:p>
          <a:p>
            <a:pPr marL="404813" lvl="1" indent="-270272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零售額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元（新業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）x 12個月</a:t>
            </a:r>
            <a: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NT$1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元（新業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pPr marL="404813" lvl="1" indent="-270272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NT$1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元（新業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）x 50%</a:t>
            </a:r>
            <a: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NT$5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元（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來自回購的顧客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pPr marL="404813" lvl="1" indent="-270272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NT$5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元（回籠客業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每個月600BV（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來自回購的顧客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04813" lvl="1" indent="-270272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NT$5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元（回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購的顧客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</a:t>
            </a: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kumimoji="1"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NT$1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580</a:t>
            </a:r>
            <a:r>
              <a:rPr kumimoji="1" lang="x-none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元的重覆性利潤</a:t>
            </a:r>
            <a:endParaRPr kumimoji="1" 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Font typeface="Lucida Grande"/>
              <a:buNone/>
              <a:defRPr/>
            </a:pPr>
            <a:r>
              <a:rPr kumimoji="1" lang="x-none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 (2) 個超連鎖</a:t>
            </a:r>
            <a:r>
              <a:rPr kumimoji="1" lang="x-none" sz="2800" b="1" baseline="30000" dirty="0">
                <a:solidFill>
                  <a:srgbClr val="FFFFFF"/>
                </a:solidFill>
                <a:latin typeface="微軟正黑體"/>
                <a:ea typeface="微軟正黑體"/>
              </a:rPr>
              <a:t>®</a:t>
            </a:r>
            <a:r>
              <a:rPr kumimoji="1" lang="x-none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店主團隊各創造5,000 BV，一起賺取NT$47,500元的佣金</a:t>
            </a:r>
          </a:p>
        </p:txBody>
      </p:sp>
    </p:spTree>
    <p:extLst>
      <p:ext uri="{BB962C8B-B14F-4D97-AF65-F5344CB8AC3E}">
        <p14:creationId xmlns:p14="http://schemas.microsoft.com/office/powerpoint/2010/main" val="5287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530</Words>
  <Application>Microsoft Office PowerPoint</Application>
  <PresentationFormat>自訂</PresentationFormat>
  <Paragraphs>222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21</vt:i4>
      </vt:variant>
    </vt:vector>
  </HeadingPairs>
  <TitlesOfParts>
    <vt:vector size="25" baseType="lpstr">
      <vt:lpstr>Office Theme</vt:lpstr>
      <vt:lpstr>Custom Design</vt:lpstr>
      <vt:lpstr>1_Custom Design</vt:lpstr>
      <vt:lpstr>2_Custom Design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Charlie Shen</cp:lastModifiedBy>
  <cp:revision>45</cp:revision>
  <dcterms:created xsi:type="dcterms:W3CDTF">2017-09-14T14:41:30Z</dcterms:created>
  <dcterms:modified xsi:type="dcterms:W3CDTF">2017-10-26T07:06:41Z</dcterms:modified>
</cp:coreProperties>
</file>